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302" r:id="rId3"/>
    <p:sldId id="303" r:id="rId4"/>
    <p:sldId id="276" r:id="rId5"/>
    <p:sldId id="304" r:id="rId6"/>
    <p:sldId id="299" r:id="rId7"/>
    <p:sldId id="275" r:id="rId8"/>
    <p:sldId id="277" r:id="rId9"/>
    <p:sldId id="263" r:id="rId10"/>
    <p:sldId id="278" r:id="rId11"/>
    <p:sldId id="279" r:id="rId12"/>
    <p:sldId id="300" r:id="rId13"/>
    <p:sldId id="25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1" r:id="rId28"/>
    <p:sldId id="293" r:id="rId29"/>
    <p:sldId id="294" r:id="rId30"/>
    <p:sldId id="295" r:id="rId31"/>
    <p:sldId id="296" r:id="rId32"/>
    <p:sldId id="297" r:id="rId33"/>
    <p:sldId id="274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1"/>
    <p:restoredTop sz="96327"/>
  </p:normalViewPr>
  <p:slideViewPr>
    <p:cSldViewPr snapToGrid="0">
      <p:cViewPr>
        <p:scale>
          <a:sx n="109" d="100"/>
          <a:sy n="109" d="100"/>
        </p:scale>
        <p:origin x="-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4B87-D036-42F7-6AC0-04F020A5E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4A16-B956-04B2-E29A-041E1CE5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92A19-693D-3A67-BC08-C4A7B23F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993BE-1EF2-6241-8962-0E1C126ADB65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F1D07-2148-D2CD-A395-B220429F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5879-E333-A0DE-EE43-4D9E26D3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2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F5C5-8C29-3259-A077-A9A25C5C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F310F-FE03-2AFD-7435-50E3556D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7B9EC-51B4-512B-3B2C-4C4E0864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971FE-632A-9E47-BED0-8DC792D52993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C573-60A8-CD5A-BE2C-A3F75FF41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F7593-DEC9-079C-81A7-AABD5D24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BBD72-DEBD-0C1C-9FE5-979B5B97E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28909-ED3C-72AF-733F-D6DDC7EFD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A403-92D3-5140-83A9-4439169B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5F04-A1A1-E34F-B1C2-D662B4522B6A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5569-65D5-C122-7015-86550571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CD53-7E8E-9D6A-B8D9-85D81ACE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9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AD73-3F8E-7CF7-A233-F9185D81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D7EE1-1E37-A606-5616-73033558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A897C-687D-A60F-CB90-B25BE4C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26B2-FA3E-E445-A8D3-C871D4F75426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881C9-6DEE-469F-ED51-FA4FF97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1C938-F6DA-33AC-F22E-5E2D3B3A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3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FBB0-6D37-98FE-ADF9-00866ACA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9BBF5-12A8-1782-38C8-56E61226C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5B812-375B-D9A0-77EB-3F38E882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8A6D-A624-FF48-BE1B-D47E001ED4E9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059FC-DDB9-34F2-0BE2-7B550BAB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ADD0-0573-612C-3F30-32A0F867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A3F6-8C76-4FD8-FCC3-A69F23CE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72BD-387F-F414-54E6-43688B74B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B21AF-F7EA-90D7-F959-3105219C1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BCAFA-13C7-37D5-4A62-2212CC13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670D-9BEF-964C-AA65-6605949F8701}" type="datetime1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4F4F-80C4-E4DE-C0D3-78FE797C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CB2F3-8494-AE26-B6F6-8B440DB9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4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3AE6-CA7E-894B-07E5-1F2410A2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DC0EB-49D7-EB44-96A8-C1B45ACC9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1962-3448-E173-CD49-F1D2551C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745EA-65B1-88F6-1D0B-497150CFF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05849-335C-C9F4-2EC4-F65B8C317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4493F-AA1E-BDD7-531D-0E98E3E7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D3BE-3580-D64F-973C-4EBC97E2E5E2}" type="datetime1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D7F8F5-B5FB-BEFC-080F-38FB3D84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DBFA6-0DE3-EF76-F9B3-DE9ECA54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5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CE4C-AADE-CCC4-CEA8-7C05BE96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D1402-62D6-1101-29E9-8B088FD1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9841-EF11-4A4C-9F54-16049FB41E8B}" type="datetime1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272FE-3632-D1C1-F7C2-7E56B4CD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689D1-15F1-290A-A5C4-98818E56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1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60406-BBCB-97E8-22CA-71DD9CCDD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F024-04FF-B74F-9546-FED0C22EBE22}" type="datetime1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1D5C1-3076-5A68-56AC-6273429B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CA631-C469-A629-703D-9F76053E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3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BE1B-767F-283B-BA66-EE481DB7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7EAC-39FC-F5E0-E385-F521482B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C2188-9648-B440-F424-56619F734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051AA-B677-3863-E9FE-EDD81283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3A2B-1AF4-F940-9792-9EE0A323AD50}" type="datetime1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2EA79-4E21-0CD0-FB9A-B9AF0349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15AD0-173B-ECEF-2945-85E78A6D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6EB3-ABA0-42FD-C577-8E5966D3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1984D-ED3A-6A02-7990-54D9182F5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B4159-DB54-9156-2CE2-775E807D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5DCAC-5877-EF63-0900-AF21E110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DC857-50F6-5C41-AD3B-196218DE1F4C}" type="datetime1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F1259-C17F-BB13-3190-BC8886A5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15B92-4308-8350-6B60-60DF7596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4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FBE84-5A28-F750-CF03-84840E87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84E0-D95E-4290-B5D0-B373D06D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8483-1C7B-C90C-C40A-5D41A8058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304B-FE83-6748-A22A-6A53D0254603}" type="datetime1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06E0D-DBFD-D81A-118A-54C0ACDA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124B-9422-C946-D980-8D2CC4FCA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1D5E1-34C0-E348-B7DA-4A84A2137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0AB44-2E12-BF76-EE3A-57DF01BC9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F266-7B20-633B-E786-448F4C5B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583" y="364227"/>
            <a:ext cx="9144000" cy="3172033"/>
          </a:xfrm>
        </p:spPr>
        <p:txBody>
          <a:bodyPr anchor="ctr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Constitutive Artificial Neural Network Coding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B6ECB-C772-F6E0-560B-984FB5873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420" y="4638314"/>
            <a:ext cx="6602325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Skyler St. Pierre (they/them)</a:t>
            </a:r>
          </a:p>
          <a:p>
            <a:r>
              <a:rPr lang="en-US" dirty="0"/>
              <a:t>Kevin Linka, Ellen Kuhl</a:t>
            </a:r>
          </a:p>
          <a:p>
            <a:r>
              <a:rPr lang="en-US" dirty="0"/>
              <a:t>September 13, 2023</a:t>
            </a:r>
          </a:p>
          <a:p>
            <a:r>
              <a:rPr lang="en-US" dirty="0"/>
              <a:t>Summer School Graz</a:t>
            </a:r>
          </a:p>
        </p:txBody>
      </p:sp>
    </p:spTree>
    <p:extLst>
      <p:ext uri="{BB962C8B-B14F-4D97-AF65-F5344CB8AC3E}">
        <p14:creationId xmlns:p14="http://schemas.microsoft.com/office/powerpoint/2010/main" val="3569904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14B2DC-8C3E-D684-D53F-33935B7A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4" y="364954"/>
            <a:ext cx="5843946" cy="6128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680C0-46A2-958B-035B-85912AFB9416}"/>
              </a:ext>
            </a:extLst>
          </p:cNvPr>
          <p:cNvSpPr txBox="1"/>
          <p:nvPr/>
        </p:nvSpPr>
        <p:spPr>
          <a:xfrm>
            <a:off x="7555342" y="5158406"/>
            <a:ext cx="374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weigh data points differently in the loss function; here we have weighted all points to 1 by normalizing by the stress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6CB68-C15C-1842-49FF-8E5F4EFBADF8}"/>
              </a:ext>
            </a:extLst>
          </p:cNvPr>
          <p:cNvSpPr txBox="1"/>
          <p:nvPr/>
        </p:nvSpPr>
        <p:spPr>
          <a:xfrm>
            <a:off x="5959417" y="2143720"/>
            <a:ext cx="29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 are weighted to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CF4E2B-442C-EED5-C479-A1C5B9E0D127}"/>
              </a:ext>
            </a:extLst>
          </p:cNvPr>
          <p:cNvCxnSpPr>
            <a:cxnSpLocks/>
          </p:cNvCxnSpPr>
          <p:nvPr/>
        </p:nvCxnSpPr>
        <p:spPr>
          <a:xfrm flipH="1">
            <a:off x="6235094" y="5676133"/>
            <a:ext cx="131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844BC6-0CFC-ED0D-149C-33FD492E46B3}"/>
              </a:ext>
            </a:extLst>
          </p:cNvPr>
          <p:cNvSpPr txBox="1"/>
          <p:nvPr/>
        </p:nvSpPr>
        <p:spPr>
          <a:xfrm>
            <a:off x="2945515" y="791102"/>
            <a:ext cx="174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tension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97AD2-1AF6-2D58-BF62-8E826A06B8F1}"/>
              </a:ext>
            </a:extLst>
          </p:cNvPr>
          <p:cNvSpPr txBox="1"/>
          <p:nvPr/>
        </p:nvSpPr>
        <p:spPr>
          <a:xfrm>
            <a:off x="3023550" y="1799649"/>
            <a:ext cx="22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compression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AB9150-51D6-9FE1-860E-0904B7176BBB}"/>
              </a:ext>
            </a:extLst>
          </p:cNvPr>
          <p:cNvCxnSpPr/>
          <p:nvPr/>
        </p:nvCxnSpPr>
        <p:spPr>
          <a:xfrm flipH="1">
            <a:off x="8034130" y="1192696"/>
            <a:ext cx="1394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34C031-6609-6B0C-9759-644A31C8004F}"/>
              </a:ext>
            </a:extLst>
          </p:cNvPr>
          <p:cNvCxnSpPr>
            <a:endCxn id="9" idx="0"/>
          </p:cNvCxnSpPr>
          <p:nvPr/>
        </p:nvCxnSpPr>
        <p:spPr>
          <a:xfrm>
            <a:off x="9428868" y="1192696"/>
            <a:ext cx="0" cy="3965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5B90A9-89BA-0015-4D33-4965EC153BB7}"/>
              </a:ext>
            </a:extLst>
          </p:cNvPr>
          <p:cNvSpPr txBox="1"/>
          <p:nvPr/>
        </p:nvSpPr>
        <p:spPr>
          <a:xfrm>
            <a:off x="3589667" y="3985543"/>
            <a:ext cx="334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tension, compression, and shear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082456-AAC6-CE89-7756-B055AED2B22A}"/>
              </a:ext>
            </a:extLst>
          </p:cNvPr>
          <p:cNvSpPr txBox="1"/>
          <p:nvPr/>
        </p:nvSpPr>
        <p:spPr>
          <a:xfrm>
            <a:off x="3023550" y="2907645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shear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52BBB0-EB62-7B81-45F4-8A0D183C765A}"/>
              </a:ext>
            </a:extLst>
          </p:cNvPr>
          <p:cNvSpPr txBox="1"/>
          <p:nvPr/>
        </p:nvSpPr>
        <p:spPr>
          <a:xfrm>
            <a:off x="9640957" y="3508288"/>
            <a:ext cx="2551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models for uniaxial data and shear data so input and output need to be two separate arrays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023B87-BCA6-19BC-9F99-AEEF002220F2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142799" y="4246952"/>
            <a:ext cx="5498158" cy="29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AFE2D287-3471-8EE4-8BF4-6521C3EF6B34}"/>
              </a:ext>
            </a:extLst>
          </p:cNvPr>
          <p:cNvSpPr/>
          <p:nvPr/>
        </p:nvSpPr>
        <p:spPr>
          <a:xfrm>
            <a:off x="5999147" y="4870174"/>
            <a:ext cx="136583" cy="16228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9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5DF54-5750-54AC-2234-4FA472A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B8EBAF61-584A-C2B3-1789-D6EF7F10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2" y="3555335"/>
            <a:ext cx="6141553" cy="2517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6FA60-9F06-D407-9C6F-0AA54D1639A7}"/>
              </a:ext>
            </a:extLst>
          </p:cNvPr>
          <p:cNvSpPr txBox="1"/>
          <p:nvPr/>
        </p:nvSpPr>
        <p:spPr>
          <a:xfrm>
            <a:off x="8279296" y="1431234"/>
            <a:ext cx="23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data for ‘cc’ region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CD6EC-AF90-C01D-3E32-E8108A128A93}"/>
              </a:ext>
            </a:extLst>
          </p:cNvPr>
          <p:cNvSpPr txBox="1"/>
          <p:nvPr/>
        </p:nvSpPr>
        <p:spPr>
          <a:xfrm>
            <a:off x="7333135" y="4671813"/>
            <a:ext cx="255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out different regions! 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87FBFA5-13B3-B9F4-E793-3C907ECD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5" y="569190"/>
            <a:ext cx="7150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0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7B0B-BE8C-7508-7122-AF29D99C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CED79-6A82-D635-F8DE-66E70BD3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E637997-4667-48EF-8D3A-42027F3B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1019"/>
            <a:ext cx="5245100" cy="222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C24D03-A4A6-49A8-B3F5-CF0EAAB8BD8D}"/>
              </a:ext>
            </a:extLst>
          </p:cNvPr>
          <p:cNvSpPr txBox="1"/>
          <p:nvPr/>
        </p:nvSpPr>
        <p:spPr>
          <a:xfrm>
            <a:off x="1172817" y="4681330"/>
            <a:ext cx="3390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regularization: Ridge regression</a:t>
            </a:r>
          </a:p>
          <a:p>
            <a:r>
              <a:rPr lang="en-US" dirty="0"/>
              <a:t>L1 regularization: Lasso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37E988-8815-3452-8BCB-A5D31B50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34" y="1768635"/>
            <a:ext cx="5143500" cy="62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05E557-9E0F-D4D7-4F2A-8E57495DA0CD}"/>
              </a:ext>
            </a:extLst>
          </p:cNvPr>
          <p:cNvSpPr txBox="1"/>
          <p:nvPr/>
        </p:nvSpPr>
        <p:spPr>
          <a:xfrm>
            <a:off x="6451034" y="150602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 with 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2E0E6-4B53-33F0-EF7E-7A59F39FEC71}"/>
              </a:ext>
            </a:extLst>
          </p:cNvPr>
          <p:cNvSpPr txBox="1"/>
          <p:nvPr/>
        </p:nvSpPr>
        <p:spPr>
          <a:xfrm>
            <a:off x="10356574" y="254293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11E800-ADFE-9C59-62B5-904F444A7384}"/>
              </a:ext>
            </a:extLst>
          </p:cNvPr>
          <p:cNvCxnSpPr>
            <a:cxnSpLocks/>
          </p:cNvCxnSpPr>
          <p:nvPr/>
        </p:nvCxnSpPr>
        <p:spPr>
          <a:xfrm flipH="1" flipV="1">
            <a:off x="10793896" y="2295938"/>
            <a:ext cx="6871" cy="29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black and white symbol&#10;&#10;Description automatically generated">
            <a:extLst>
              <a:ext uri="{FF2B5EF4-FFF2-40B4-BE49-F238E27FC236}">
                <a16:creationId xmlns:a16="http://schemas.microsoft.com/office/drawing/2014/main" id="{BE458149-F80D-9BFA-AAA3-179C7AEDD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6910" r="864"/>
          <a:stretch/>
        </p:blipFill>
        <p:spPr>
          <a:xfrm>
            <a:off x="6520622" y="2468370"/>
            <a:ext cx="2190717" cy="369332"/>
          </a:xfrm>
          <a:prstGeom prst="rect">
            <a:avLst/>
          </a:prstGeom>
        </p:spPr>
      </p:pic>
      <p:pic>
        <p:nvPicPr>
          <p:cNvPr id="19" name="Picture 18" descr="A black and white math symbol&#10;&#10;Description automatically generated">
            <a:extLst>
              <a:ext uri="{FF2B5EF4-FFF2-40B4-BE49-F238E27FC236}">
                <a16:creationId xmlns:a16="http://schemas.microsoft.com/office/drawing/2014/main" id="{60889DB3-EEC5-B099-E890-7D4A2F45D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17" y="4982849"/>
            <a:ext cx="1981200" cy="419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39688D-5B66-E115-B32F-155E1EE12315}"/>
              </a:ext>
            </a:extLst>
          </p:cNvPr>
          <p:cNvSpPr txBox="1"/>
          <p:nvPr/>
        </p:nvSpPr>
        <p:spPr>
          <a:xfrm>
            <a:off x="6520622" y="405983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 with L2</a:t>
            </a:r>
          </a:p>
        </p:txBody>
      </p:sp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41D70DD-C8E8-5815-E1A8-07F0BDC77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316" y="4366952"/>
            <a:ext cx="14224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AF21BD-C07D-4E61-84C8-8DBAA9810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3" r="22136"/>
          <a:stretch/>
        </p:blipFill>
        <p:spPr>
          <a:xfrm>
            <a:off x="6451034" y="4353618"/>
            <a:ext cx="4004931" cy="5651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D92122-D79F-54B0-2125-866A7EFBFAA8}"/>
              </a:ext>
            </a:extLst>
          </p:cNvPr>
          <p:cNvSpPr txBox="1"/>
          <p:nvPr/>
        </p:nvSpPr>
        <p:spPr>
          <a:xfrm>
            <a:off x="10574990" y="502305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AB441E-978D-79A0-BB93-3D342ED33884}"/>
              </a:ext>
            </a:extLst>
          </p:cNvPr>
          <p:cNvCxnSpPr>
            <a:cxnSpLocks/>
          </p:cNvCxnSpPr>
          <p:nvPr/>
        </p:nvCxnSpPr>
        <p:spPr>
          <a:xfrm flipH="1" flipV="1">
            <a:off x="11012312" y="4795932"/>
            <a:ext cx="6871" cy="29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39DB9B-F1EB-4ED1-81C8-521AE001DC59}"/>
              </a:ext>
            </a:extLst>
          </p:cNvPr>
          <p:cNvSpPr txBox="1"/>
          <p:nvPr/>
        </p:nvSpPr>
        <p:spPr>
          <a:xfrm>
            <a:off x="6451034" y="5541232"/>
            <a:ext cx="38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Effect: drives all weights closer to zero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9AE9EB-13E0-0388-8BFC-D1144110961E}"/>
              </a:ext>
            </a:extLst>
          </p:cNvPr>
          <p:cNvSpPr txBox="1"/>
          <p:nvPr/>
        </p:nvSpPr>
        <p:spPr>
          <a:xfrm>
            <a:off x="6451034" y="3018636"/>
            <a:ext cx="49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Effect: drives some weights to zero, creates sparsity</a:t>
            </a:r>
          </a:p>
        </p:txBody>
      </p:sp>
    </p:spTree>
    <p:extLst>
      <p:ext uri="{BB962C8B-B14F-4D97-AF65-F5344CB8AC3E}">
        <p14:creationId xmlns:p14="http://schemas.microsoft.com/office/powerpoint/2010/main" val="36508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10AFC6-2C2F-76B5-3F8E-BA6F78BA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41" y="1156435"/>
            <a:ext cx="5827859" cy="4065948"/>
          </a:xfrm>
          <a:prstGeom prst="rect">
            <a:avLst/>
          </a:prstGeom>
        </p:spPr>
      </p:pic>
      <p:pic>
        <p:nvPicPr>
          <p:cNvPr id="8" name="Picture 7" descr="A diagram of a algorithm&#10;&#10;Description automatically generated">
            <a:extLst>
              <a:ext uri="{FF2B5EF4-FFF2-40B4-BE49-F238E27FC236}">
                <a16:creationId xmlns:a16="http://schemas.microsoft.com/office/drawing/2014/main" id="{34FC938F-ACE7-B022-8AB0-A746A41A6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15" y="1210730"/>
            <a:ext cx="5771836" cy="3427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16859-71DE-A4B4-B2E9-FD37B012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909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2. Constitutive Artificial Neural Networks</a:t>
            </a:r>
            <a:endParaRPr lang="en-US" sz="3200" b="1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1FDF64E-2F5D-11E2-A93A-9DCB55A30DAF}"/>
              </a:ext>
            </a:extLst>
          </p:cNvPr>
          <p:cNvSpPr txBox="1"/>
          <p:nvPr/>
        </p:nvSpPr>
        <p:spPr>
          <a:xfrm>
            <a:off x="2018876" y="4804730"/>
            <a:ext cx="4157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-Thermodynamic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-Material objectivity, symmetry, &amp; isotropy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-Physically reasonable constraints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-Polyconvexity, Incompressibility</a:t>
            </a:r>
          </a:p>
        </p:txBody>
      </p:sp>
      <p:sp>
        <p:nvSpPr>
          <p:cNvPr id="295" name="Slide Number Placeholder 24">
            <a:extLst>
              <a:ext uri="{FF2B5EF4-FFF2-40B4-BE49-F238E27FC236}">
                <a16:creationId xmlns:a16="http://schemas.microsoft.com/office/drawing/2014/main" id="{27840CED-EFA0-E0CA-0B8E-7484859F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548" y="649036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1D5E1-34C0-E348-B7DA-4A84A21373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916B8-D85A-93A7-BD4B-F3B9E105A368}"/>
              </a:ext>
            </a:extLst>
          </p:cNvPr>
          <p:cNvSpPr txBox="1"/>
          <p:nvPr/>
        </p:nvSpPr>
        <p:spPr>
          <a:xfrm>
            <a:off x="6077127" y="5635727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function:</a:t>
            </a:r>
          </a:p>
        </p:txBody>
      </p:sp>
      <p:pic>
        <p:nvPicPr>
          <p:cNvPr id="4" name="Picture 3" descr="\documentclass{article}&#10;\usepackage{amsmath}&#10;\pagestyle{empty}&#10;\begin{document}&#10;&#10;$  L %(\vec{\theta} ; \boldsymbol{F})&#10;= \frac{1}{n_{\rm{train}}} \!\!\sum_{i=1}^{n_{\rm{train}}}\!\!&#10;||\boldsymbol{P}(\boldsymbol{F}_i) - \hat{\boldsymbol{P}}_i ||^2 &#10;+              \alpha_1  ||W||_1   &#10;%+ \frac{1}{2}  \alpha_2  ||W||_2^2 &#10;\rightarrow \mbox{min} $&#10;&#10;&#10;\end{document}" title="IguanaTex Bitmap Display">
            <a:extLst>
              <a:ext uri="{FF2B5EF4-FFF2-40B4-BE49-F238E27FC236}">
                <a16:creationId xmlns:a16="http://schemas.microsoft.com/office/drawing/2014/main" id="{E6686C67-64FD-151C-BBB4-B681FB6DAB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-10951" r="36609"/>
          <a:stretch/>
        </p:blipFill>
        <p:spPr>
          <a:xfrm>
            <a:off x="7591820" y="5635728"/>
            <a:ext cx="2914625" cy="369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7E33B-967B-04DE-8382-EBDF56786084}"/>
              </a:ext>
            </a:extLst>
          </p:cNvPr>
          <p:cNvSpPr txBox="1"/>
          <p:nvPr/>
        </p:nvSpPr>
        <p:spPr>
          <a:xfrm>
            <a:off x="493402" y="6085927"/>
            <a:ext cx="1088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Physics constrained results and few parameters allows for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extrapolation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764C9-74D7-368F-2AF3-1E50C230A23E}"/>
              </a:ext>
            </a:extLst>
          </p:cNvPr>
          <p:cNvSpPr txBox="1"/>
          <p:nvPr/>
        </p:nvSpPr>
        <p:spPr>
          <a:xfrm>
            <a:off x="1900485" y="800238"/>
            <a:ext cx="235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Invariant-based CANN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8C50F-4B42-A5BD-8B2F-34E5291B626C}"/>
              </a:ext>
            </a:extLst>
          </p:cNvPr>
          <p:cNvSpPr txBox="1"/>
          <p:nvPr/>
        </p:nvSpPr>
        <p:spPr>
          <a:xfrm>
            <a:off x="7897726" y="797588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Principle-stretch-based CANN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BB544-3B1D-2A44-E29B-7FE997E7BC0C}"/>
              </a:ext>
            </a:extLst>
          </p:cNvPr>
          <p:cNvSpPr txBox="1"/>
          <p:nvPr/>
        </p:nvSpPr>
        <p:spPr>
          <a:xfrm>
            <a:off x="0" y="6551988"/>
            <a:ext cx="3483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St. Pierre, &amp; Kuhl,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Acta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Biomaterialia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6D0DD4-B600-5599-65CF-D77D239D44C5}"/>
              </a:ext>
            </a:extLst>
          </p:cNvPr>
          <p:cNvSpPr txBox="1"/>
          <p:nvPr/>
        </p:nvSpPr>
        <p:spPr>
          <a:xfrm>
            <a:off x="1010313" y="522238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CANNs:</a:t>
            </a:r>
          </a:p>
        </p:txBody>
      </p:sp>
    </p:spTree>
    <p:extLst>
      <p:ext uri="{BB962C8B-B14F-4D97-AF65-F5344CB8AC3E}">
        <p14:creationId xmlns:p14="http://schemas.microsoft.com/office/powerpoint/2010/main" val="235489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3" grpId="0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8506-A576-5250-1F1B-047C990B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2a. Strain Energy Model – Invariant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46A8-E9DE-1140-80DE-B31D1A07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BF906F-DD4A-5CF3-560E-93C2FD67F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20"/>
          <a:stretch/>
        </p:blipFill>
        <p:spPr>
          <a:xfrm>
            <a:off x="188843" y="2738901"/>
            <a:ext cx="7772400" cy="2031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B5E29-517C-3C19-7C29-2FBDFEEB7433}"/>
              </a:ext>
            </a:extLst>
          </p:cNvPr>
          <p:cNvSpPr txBox="1"/>
          <p:nvPr/>
        </p:nvSpPr>
        <p:spPr>
          <a:xfrm>
            <a:off x="8385313" y="3570176"/>
            <a:ext cx="277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activation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B628A-B380-F43F-9D28-F1EAFF0B66C9}"/>
              </a:ext>
            </a:extLst>
          </p:cNvPr>
          <p:cNvSpPr txBox="1"/>
          <p:nvPr/>
        </p:nvSpPr>
        <p:spPr>
          <a:xfrm>
            <a:off x="838199" y="1873186"/>
            <a:ext cx="599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initializers: how to initialize weights (a random small number)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A92B2-09F0-CAD9-B2BF-A6E4389ACD0A}"/>
              </a:ext>
            </a:extLst>
          </p:cNvPr>
          <p:cNvSpPr txBox="1"/>
          <p:nvPr/>
        </p:nvSpPr>
        <p:spPr>
          <a:xfrm>
            <a:off x="3359425" y="2969625"/>
            <a:ext cx="29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truncated normal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74FE73-A59F-0875-07E4-3B7CFFDA5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7" b="49844"/>
          <a:stretch/>
        </p:blipFill>
        <p:spPr bwMode="auto">
          <a:xfrm>
            <a:off x="7504955" y="3986358"/>
            <a:ext cx="4378933" cy="15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79C1B-1DC6-D5C2-370E-6E083D4FBFC6}"/>
              </a:ext>
            </a:extLst>
          </p:cNvPr>
          <p:cNvSpPr txBox="1"/>
          <p:nvPr/>
        </p:nvSpPr>
        <p:spPr>
          <a:xfrm>
            <a:off x="7779955" y="5632613"/>
            <a:ext cx="31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f: strain energy</a:t>
            </a:r>
          </a:p>
          <a:p>
            <a:r>
              <a:rPr lang="en-US" dirty="0"/>
              <a:t>f’: P (derivative of strain energy)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68FA45-B203-36CE-D6FA-811E04660B23}"/>
              </a:ext>
            </a:extLst>
          </p:cNvPr>
          <p:cNvCxnSpPr>
            <a:cxnSpLocks/>
          </p:cNvCxnSpPr>
          <p:nvPr/>
        </p:nvCxnSpPr>
        <p:spPr>
          <a:xfrm flipH="1">
            <a:off x="10008541" y="4967111"/>
            <a:ext cx="27281" cy="489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45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EEAE25-70A4-BCA3-79F1-5F6C4E6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909"/>
            <a:ext cx="9643907" cy="4518304"/>
          </a:xfrm>
          <a:prstGeom prst="rect">
            <a:avLst/>
          </a:prstGeom>
        </p:spPr>
      </p:pic>
      <p:pic>
        <p:nvPicPr>
          <p:cNvPr id="8" name="Picture 7" descr="A diagram of a algorithm&#10;&#10;Description automatically generated">
            <a:extLst>
              <a:ext uri="{FF2B5EF4-FFF2-40B4-BE49-F238E27FC236}">
                <a16:creationId xmlns:a16="http://schemas.microsoft.com/office/drawing/2014/main" id="{1342888A-D18C-03C5-02A7-99F5BBACE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2" r="27961"/>
          <a:stretch/>
        </p:blipFill>
        <p:spPr>
          <a:xfrm>
            <a:off x="9001539" y="585971"/>
            <a:ext cx="3190461" cy="3427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BD54-A50F-1E84-968C-1A4C0CA2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F6E98-587B-F582-D929-322F928009D9}"/>
              </a:ext>
            </a:extLst>
          </p:cNvPr>
          <p:cNvSpPr txBox="1"/>
          <p:nvPr/>
        </p:nvSpPr>
        <p:spPr>
          <a:xfrm>
            <a:off x="188844" y="139381"/>
            <a:ext cx="330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terms in the first layer</a:t>
            </a:r>
          </a:p>
          <a:p>
            <a:r>
              <a:rPr lang="en-US" dirty="0"/>
              <a:t>regularization can be applied (L2)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C81A9-843E-C036-37FD-0A03512E0B9D}"/>
              </a:ext>
            </a:extLst>
          </p:cNvPr>
          <p:cNvSpPr txBox="1"/>
          <p:nvPr/>
        </p:nvSpPr>
        <p:spPr>
          <a:xfrm>
            <a:off x="10543065" y="31973"/>
            <a:ext cx="8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DE403-0E05-48FC-CE5B-B1EC257957B5}"/>
              </a:ext>
            </a:extLst>
          </p:cNvPr>
          <p:cNvSpPr txBox="1"/>
          <p:nvPr/>
        </p:nvSpPr>
        <p:spPr>
          <a:xfrm>
            <a:off x="3637723" y="136525"/>
            <a:ext cx="547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are initialized, constrained to be non-negative</a:t>
            </a:r>
          </a:p>
          <a:p>
            <a:r>
              <a:rPr lang="en-US" dirty="0"/>
              <a:t>no bias terms, activation function applied (none, exp, ln)</a:t>
            </a:r>
          </a:p>
          <a:p>
            <a:r>
              <a:rPr lang="en-US" dirty="0"/>
              <a:t>Invariant or invariant^2 is applied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9EB61-67C9-8021-8E06-802027A938A4}"/>
              </a:ext>
            </a:extLst>
          </p:cNvPr>
          <p:cNvSpPr txBox="1"/>
          <p:nvPr/>
        </p:nvSpPr>
        <p:spPr>
          <a:xfrm>
            <a:off x="188844" y="1099611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SFMono-Regular"/>
              </a:rPr>
              <a:t>keras.layers.Dense</a:t>
            </a:r>
            <a:r>
              <a:rPr lang="en-US" b="0" i="0" dirty="0">
                <a:effectLst/>
                <a:latin typeface="SFMono-Regular"/>
              </a:rPr>
              <a:t>; kernel is the newly initialized weight</a:t>
            </a:r>
          </a:p>
          <a:p>
            <a:r>
              <a:rPr lang="en-US" b="0" i="0" dirty="0">
                <a:solidFill>
                  <a:srgbClr val="E83E8C"/>
                </a:solidFill>
                <a:effectLst/>
                <a:latin typeface="SFMono-Regular"/>
              </a:rPr>
              <a:t>output = activation(dot(input, kernel) + bias)</a:t>
            </a:r>
          </a:p>
          <a:p>
            <a:r>
              <a:rPr lang="en-US" dirty="0">
                <a:solidFill>
                  <a:srgbClr val="E83E8C"/>
                </a:solidFill>
                <a:latin typeface="SFMono-Regular"/>
              </a:rPr>
              <a:t>I_1_w11 = none(I1_ref*W</a:t>
            </a:r>
            <a:r>
              <a:rPr lang="en-US" baseline="-25000" dirty="0">
                <a:solidFill>
                  <a:srgbClr val="E83E8C"/>
                </a:solidFill>
                <a:latin typeface="SFMono-Regular"/>
              </a:rPr>
              <a:t>11</a:t>
            </a:r>
            <a:r>
              <a:rPr lang="en-US" dirty="0">
                <a:solidFill>
                  <a:srgbClr val="E83E8C"/>
                </a:solidFill>
                <a:latin typeface="SFMono-Regular"/>
              </a:rPr>
              <a:t>)</a:t>
            </a:r>
          </a:p>
          <a:p>
            <a:r>
              <a:rPr lang="en-US" dirty="0">
                <a:solidFill>
                  <a:srgbClr val="E83E8C"/>
                </a:solidFill>
                <a:latin typeface="SFMono-Regular"/>
              </a:rPr>
              <a:t>I_1_w21 = exp(I1_ref*W</a:t>
            </a:r>
            <a:r>
              <a:rPr lang="en-US" baseline="-25000" dirty="0">
                <a:solidFill>
                  <a:srgbClr val="E83E8C"/>
                </a:solidFill>
                <a:latin typeface="SFMono-Regular"/>
              </a:rPr>
              <a:t>21</a:t>
            </a:r>
            <a:r>
              <a:rPr lang="en-US" dirty="0">
                <a:solidFill>
                  <a:srgbClr val="E83E8C"/>
                </a:solidFill>
                <a:latin typeface="SFMono-Regular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0852B-5B5D-DC68-E4EF-4BC54074BBB0}"/>
              </a:ext>
            </a:extLst>
          </p:cNvPr>
          <p:cNvSpPr txBox="1"/>
          <p:nvPr/>
        </p:nvSpPr>
        <p:spPr>
          <a:xfrm>
            <a:off x="10197713" y="4695866"/>
            <a:ext cx="1501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I1 has 6 terms</a:t>
            </a:r>
          </a:p>
          <a:p>
            <a:r>
              <a:rPr lang="en-US" dirty="0"/>
              <a:t>I2 has 6 terms</a:t>
            </a:r>
          </a:p>
          <a:p>
            <a:r>
              <a:rPr lang="en-US" dirty="0"/>
              <a:t>total = 12</a:t>
            </a:r>
          </a:p>
        </p:txBody>
      </p:sp>
    </p:spTree>
    <p:extLst>
      <p:ext uri="{BB962C8B-B14F-4D97-AF65-F5344CB8AC3E}">
        <p14:creationId xmlns:p14="http://schemas.microsoft.com/office/powerpoint/2010/main" val="80319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D68662E-7F64-76C9-5343-E1963E8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248353"/>
            <a:ext cx="9095078" cy="4589951"/>
          </a:xfrm>
          <a:prstGeom prst="rect">
            <a:avLst/>
          </a:prstGeom>
        </p:spPr>
      </p:pic>
      <p:pic>
        <p:nvPicPr>
          <p:cNvPr id="15" name="Picture 14" descr="A diagram of a algorithm&#10;&#10;Description automatically generated">
            <a:extLst>
              <a:ext uri="{FF2B5EF4-FFF2-40B4-BE49-F238E27FC236}">
                <a16:creationId xmlns:a16="http://schemas.microsoft.com/office/drawing/2014/main" id="{783B2DAA-9863-0C45-85F0-236C710AE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96"/>
          <a:stretch/>
        </p:blipFill>
        <p:spPr>
          <a:xfrm>
            <a:off x="9613707" y="2694431"/>
            <a:ext cx="2349373" cy="3427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B8A72-0787-0BE3-9C7A-D43A55A7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A68FB-A5FE-9A5A-24F6-2371BFD3D847}"/>
              </a:ext>
            </a:extLst>
          </p:cNvPr>
          <p:cNvSpPr txBox="1"/>
          <p:nvPr/>
        </p:nvSpPr>
        <p:spPr>
          <a:xfrm>
            <a:off x="377686" y="407504"/>
            <a:ext cx="34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Tensorflow</a:t>
            </a:r>
            <a:r>
              <a:rPr lang="en-US" dirty="0"/>
              <a:t>: create model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D8358-3A24-BBFB-6BB5-E1B7AAF78646}"/>
              </a:ext>
            </a:extLst>
          </p:cNvPr>
          <p:cNvSpPr txBox="1"/>
          <p:nvPr/>
        </p:nvSpPr>
        <p:spPr>
          <a:xfrm>
            <a:off x="4860211" y="2706521"/>
            <a:ext cx="35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to reference config (subtract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62C2-C121-1232-55BB-43F13839E89D}"/>
              </a:ext>
            </a:extLst>
          </p:cNvPr>
          <p:cNvSpPr txBox="1"/>
          <p:nvPr/>
        </p:nvSpPr>
        <p:spPr>
          <a:xfrm>
            <a:off x="4429133" y="3173997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terms for I1 in ref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892BF-9929-B0F3-B721-C2102A4169AF}"/>
              </a:ext>
            </a:extLst>
          </p:cNvPr>
          <p:cNvSpPr txBox="1"/>
          <p:nvPr/>
        </p:nvSpPr>
        <p:spPr>
          <a:xfrm>
            <a:off x="4429132" y="3575997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terms for I2 in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EA7A6-B2C6-D19A-A87C-246F047FC288}"/>
              </a:ext>
            </a:extLst>
          </p:cNvPr>
          <p:cNvSpPr txBox="1"/>
          <p:nvPr/>
        </p:nvSpPr>
        <p:spPr>
          <a:xfrm>
            <a:off x="4132193" y="1826004"/>
            <a:ext cx="7781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Inputs (I1, I2) - will be created in separated function, assume we have already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E12A1-7575-579F-3E3E-068B0AA56AB9}"/>
              </a:ext>
            </a:extLst>
          </p:cNvPr>
          <p:cNvSpPr txBox="1"/>
          <p:nvPr/>
        </p:nvSpPr>
        <p:spPr>
          <a:xfrm>
            <a:off x="5019261" y="4038989"/>
            <a:ext cx="2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 12 terms together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31A83-2EEC-FA20-F17D-27C5E5A09126}"/>
              </a:ext>
            </a:extLst>
          </p:cNvPr>
          <p:cNvSpPr txBox="1"/>
          <p:nvPr/>
        </p:nvSpPr>
        <p:spPr>
          <a:xfrm>
            <a:off x="6806528" y="4803686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second layer weights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06B459-3F82-20D7-8559-56377E4F7CBF}"/>
              </a:ext>
            </a:extLst>
          </p:cNvPr>
          <p:cNvSpPr txBox="1"/>
          <p:nvPr/>
        </p:nvSpPr>
        <p:spPr>
          <a:xfrm>
            <a:off x="987049" y="5835179"/>
            <a:ext cx="7035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</a:t>
            </a:r>
            <a:r>
              <a:rPr lang="en-US" dirty="0" err="1"/>
              <a:t>Psi_model</a:t>
            </a:r>
            <a:r>
              <a:rPr lang="en-US" dirty="0"/>
              <a:t> with inputs (I1, I2), and output the model structure</a:t>
            </a:r>
          </a:p>
          <a:p>
            <a:r>
              <a:rPr lang="en-US" dirty="0"/>
              <a:t>terms*2 = 12</a:t>
            </a:r>
          </a:p>
        </p:txBody>
      </p:sp>
    </p:spTree>
    <p:extLst>
      <p:ext uri="{BB962C8B-B14F-4D97-AF65-F5344CB8AC3E}">
        <p14:creationId xmlns:p14="http://schemas.microsoft.com/office/powerpoint/2010/main" val="45245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040049-B3EE-FF6A-8041-BC0CE7E9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" y="3386434"/>
            <a:ext cx="4582155" cy="3196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D8506-A576-5250-1F1B-047C990B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2b. Strain Energy Model – Principal-stretch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46A8-E9DE-1140-80DE-B31D1A07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D020E-93D9-9320-6A84-3CC4C2FE780C}"/>
              </a:ext>
            </a:extLst>
          </p:cNvPr>
          <p:cNvSpPr txBox="1"/>
          <p:nvPr/>
        </p:nvSpPr>
        <p:spPr>
          <a:xfrm>
            <a:off x="5737095" y="3386433"/>
            <a:ext cx="57740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term is created the same way, just different exponents</a:t>
            </a:r>
          </a:p>
          <a:p>
            <a:r>
              <a:rPr lang="en-US" dirty="0"/>
              <a:t>no activation function</a:t>
            </a:r>
          </a:p>
          <a:p>
            <a:r>
              <a:rPr lang="en-US" dirty="0"/>
              <a:t>non-negative weight</a:t>
            </a:r>
          </a:p>
          <a:p>
            <a:r>
              <a:rPr lang="en-US" dirty="0"/>
              <a:t>can apply L1 reg is L1 is non-zero</a:t>
            </a:r>
          </a:p>
          <a:p>
            <a:r>
              <a:rPr lang="en-US" dirty="0"/>
              <a:t>feed in invariant in reference configuration</a:t>
            </a:r>
          </a:p>
          <a:p>
            <a:r>
              <a:rPr lang="en-US" dirty="0"/>
              <a:t>- this invariant will be in the form of the principal stretches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D2BA7-A745-7882-24A8-DBB07FA6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7" y="1844117"/>
            <a:ext cx="11248746" cy="11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7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BD54-A50F-1E84-968C-1A4C0CA2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06821B-F035-E7DD-3004-465990C8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5" y="498540"/>
            <a:ext cx="9866245" cy="3065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F4BA8-CD36-AE6B-6F06-F006040B1433}"/>
              </a:ext>
            </a:extLst>
          </p:cNvPr>
          <p:cNvSpPr txBox="1"/>
          <p:nvPr/>
        </p:nvSpPr>
        <p:spPr>
          <a:xfrm>
            <a:off x="89452" y="129208"/>
            <a:ext cx="515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from invariants to principal stretches using math</a:t>
            </a:r>
          </a:p>
        </p:txBody>
      </p:sp>
      <p:pic>
        <p:nvPicPr>
          <p:cNvPr id="13" name="Picture 1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AE6FDAB-7223-CA88-047B-1713C17B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4" y="3817454"/>
            <a:ext cx="3683000" cy="1409700"/>
          </a:xfrm>
          <a:prstGeom prst="rect">
            <a:avLst/>
          </a:prstGeom>
        </p:spPr>
      </p:pic>
      <p:pic>
        <p:nvPicPr>
          <p:cNvPr id="16" name="Picture 1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A74D6BF8-D2F2-AD07-B562-F4A8703B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03" y="3813175"/>
            <a:ext cx="3670300" cy="2908300"/>
          </a:xfrm>
          <a:prstGeom prst="rect">
            <a:avLst/>
          </a:prstGeom>
        </p:spPr>
      </p:pic>
      <p:pic>
        <p:nvPicPr>
          <p:cNvPr id="18" name="Picture 17" descr="A close up of a text&#10;&#10;Description automatically generated">
            <a:extLst>
              <a:ext uri="{FF2B5EF4-FFF2-40B4-BE49-F238E27FC236}">
                <a16:creationId xmlns:a16="http://schemas.microsoft.com/office/drawing/2014/main" id="{2CDE5C40-5F16-C201-C9B2-2D16AA087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35"/>
          <a:stretch/>
        </p:blipFill>
        <p:spPr>
          <a:xfrm>
            <a:off x="7992162" y="3933113"/>
            <a:ext cx="3594100" cy="10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EA1C64-5208-1953-A2E0-01DCB3FC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4" y="1064020"/>
            <a:ext cx="9167844" cy="4263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B8A72-0787-0BE3-9C7A-D43A55A7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60BDD-79DC-B555-C022-AA0E84602051}"/>
              </a:ext>
            </a:extLst>
          </p:cNvPr>
          <p:cNvSpPr txBox="1"/>
          <p:nvPr/>
        </p:nvSpPr>
        <p:spPr>
          <a:xfrm>
            <a:off x="428977" y="417689"/>
            <a:ext cx="584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 invariants</a:t>
            </a:r>
          </a:p>
          <a:p>
            <a:r>
              <a:rPr lang="en-US" dirty="0"/>
              <a:t>convert to principal stretches and define the range you want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DA229-18DB-3F05-94A9-91FE886CA972}"/>
              </a:ext>
            </a:extLst>
          </p:cNvPr>
          <p:cNvSpPr txBox="1"/>
          <p:nvPr/>
        </p:nvSpPr>
        <p:spPr>
          <a:xfrm>
            <a:off x="1780986" y="2666889"/>
            <a:ext cx="252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include zero power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62A25-CC61-84E1-39A6-35ADB3423E34}"/>
              </a:ext>
            </a:extLst>
          </p:cNvPr>
          <p:cNvSpPr txBox="1"/>
          <p:nvPr/>
        </p:nvSpPr>
        <p:spPr>
          <a:xfrm>
            <a:off x="7656636" y="2343723"/>
            <a:ext cx="4535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 in stretches raised to powers and subtract 3 to be in reference configuration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6EF64-003D-2CAC-A1F5-FF324027CA69}"/>
              </a:ext>
            </a:extLst>
          </p:cNvPr>
          <p:cNvSpPr txBox="1"/>
          <p:nvPr/>
        </p:nvSpPr>
        <p:spPr>
          <a:xfrm>
            <a:off x="556497" y="5472687"/>
            <a:ext cx="359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amount_terms</a:t>
            </a:r>
            <a:r>
              <a:rPr lang="en-US" dirty="0"/>
              <a:t> = 20 for this example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928FA6-098B-BE2E-9ED1-9F79C021DB72}"/>
              </a:ext>
            </a:extLst>
          </p:cNvPr>
          <p:cNvSpPr txBox="1"/>
          <p:nvPr/>
        </p:nvSpPr>
        <p:spPr>
          <a:xfrm>
            <a:off x="5658359" y="3195854"/>
            <a:ext cx="258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terms get put together</a:t>
            </a:r>
          </a:p>
        </p:txBody>
      </p:sp>
    </p:spTree>
    <p:extLst>
      <p:ext uri="{BB962C8B-B14F-4D97-AF65-F5344CB8AC3E}">
        <p14:creationId xmlns:p14="http://schemas.microsoft.com/office/powerpoint/2010/main" val="44915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C7C6-5CE3-06B4-E98D-D87BD01A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1F77-EA4C-404C-F4D1-255B371E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78DDD8-D580-A362-9BF4-A5B62360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954" y="1690688"/>
            <a:ext cx="1625600" cy="927100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49954E5-3C4F-2D24-874D-0C6715CF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501"/>
            <a:ext cx="3949700" cy="5842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A53D98C-67EF-7B59-9F7D-DB6946C4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27246"/>
            <a:ext cx="2781300" cy="52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FDB75-1786-38AA-7499-89166BFA4F2E}"/>
              </a:ext>
            </a:extLst>
          </p:cNvPr>
          <p:cNvSpPr txBox="1"/>
          <p:nvPr/>
        </p:nvSpPr>
        <p:spPr>
          <a:xfrm>
            <a:off x="839242" y="3176190"/>
            <a:ext cx="7771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 Google Drive and place all info into the same folder e.g. </a:t>
            </a:r>
            <a:r>
              <a:rPr lang="en-US" dirty="0" err="1"/>
              <a:t>GrazWorkshop</a:t>
            </a:r>
            <a:endParaRPr lang="en-US" dirty="0"/>
          </a:p>
          <a:p>
            <a:r>
              <a:rPr lang="en-US" dirty="0"/>
              <a:t>create a folder named `input’ to place the Excel file in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46FA15F-658D-826A-A0E0-A23CE4B76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887"/>
          <a:stretch/>
        </p:blipFill>
        <p:spPr>
          <a:xfrm>
            <a:off x="814398" y="3850479"/>
            <a:ext cx="5766156" cy="1325563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68481F2D-8F74-0F60-BFC3-88FE8F17A2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073" b="5625"/>
          <a:stretch/>
        </p:blipFill>
        <p:spPr>
          <a:xfrm>
            <a:off x="736422" y="5204000"/>
            <a:ext cx="5766156" cy="8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F2C1-B0E5-C939-60E3-6CE2070A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Stress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5F3FB-ABA5-A845-5D63-032CBDC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1B3A8-423E-C99E-DBE2-60D7A5E7269B}"/>
              </a:ext>
            </a:extLst>
          </p:cNvPr>
          <p:cNvSpPr txBox="1"/>
          <p:nvPr/>
        </p:nvSpPr>
        <p:spPr>
          <a:xfrm>
            <a:off x="838200" y="1321356"/>
            <a:ext cx="926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analytical relationship between the deformation, strain energy function, and the stress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E801DA-D4D6-C2FE-4238-B4442685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89" y="2030759"/>
            <a:ext cx="7772400" cy="2361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DCCB5-DE03-36E3-F2A3-6611A022BBC1}"/>
              </a:ext>
            </a:extLst>
          </p:cNvPr>
          <p:cNvSpPr txBox="1"/>
          <p:nvPr/>
        </p:nvSpPr>
        <p:spPr>
          <a:xfrm>
            <a:off x="658989" y="2282906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Uniaxal</a:t>
            </a:r>
            <a:r>
              <a:rPr lang="en-US" dirty="0"/>
              <a:t> stress: P11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18EC642-AB3A-0BD2-3449-29AA0DF8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96" y="4732661"/>
            <a:ext cx="5694050" cy="1906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15780B-08ED-7421-F792-735516FF72D8}"/>
              </a:ext>
            </a:extLst>
          </p:cNvPr>
          <p:cNvSpPr txBox="1"/>
          <p:nvPr/>
        </p:nvSpPr>
        <p:spPr>
          <a:xfrm>
            <a:off x="559996" y="4644736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shear: P12</a:t>
            </a:r>
          </a:p>
        </p:txBody>
      </p:sp>
    </p:spTree>
    <p:extLst>
      <p:ext uri="{BB962C8B-B14F-4D97-AF65-F5344CB8AC3E}">
        <p14:creationId xmlns:p14="http://schemas.microsoft.com/office/powerpoint/2010/main" val="2804388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D74E6-2D0A-2764-C5D4-B25CB261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F2087C-1EBF-1C81-ECD4-CD7FD751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692102"/>
            <a:ext cx="7772400" cy="547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4182A5-6AD7-97FE-BDC5-011B621C7D4A}"/>
              </a:ext>
            </a:extLst>
          </p:cNvPr>
          <p:cNvSpPr txBox="1"/>
          <p:nvPr/>
        </p:nvSpPr>
        <p:spPr>
          <a:xfrm>
            <a:off x="270933" y="225778"/>
            <a:ext cx="892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the model architecture using </a:t>
            </a:r>
            <a:r>
              <a:rPr lang="en-US" dirty="0" err="1"/>
              <a:t>tensorflow</a:t>
            </a:r>
            <a:r>
              <a:rPr lang="en-US" dirty="0"/>
              <a:t>: inputs are the </a:t>
            </a:r>
            <a:r>
              <a:rPr lang="en-US" dirty="0" err="1"/>
              <a:t>Psi_model</a:t>
            </a:r>
            <a:r>
              <a:rPr lang="en-US" dirty="0"/>
              <a:t> and the deformation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F85D-1E43-C702-45A6-AE5465D46F4C}"/>
              </a:ext>
            </a:extLst>
          </p:cNvPr>
          <p:cNvSpPr txBox="1"/>
          <p:nvPr/>
        </p:nvSpPr>
        <p:spPr>
          <a:xfrm>
            <a:off x="2427111" y="692102"/>
            <a:ext cx="312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gradients using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009E6-9029-423E-1631-56E6C001B9C9}"/>
              </a:ext>
            </a:extLst>
          </p:cNvPr>
          <p:cNvSpPr txBox="1"/>
          <p:nvPr/>
        </p:nvSpPr>
        <p:spPr>
          <a:xfrm>
            <a:off x="3716470" y="1569156"/>
            <a:ext cx="4569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Psi_model</a:t>
            </a:r>
            <a:r>
              <a:rPr lang="en-US" dirty="0"/>
              <a:t>: invariant or stretch-based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B2FB8-EA9F-DD9A-03E9-BEC7F32999A1}"/>
              </a:ext>
            </a:extLst>
          </p:cNvPr>
          <p:cNvSpPr txBox="1"/>
          <p:nvPr/>
        </p:nvSpPr>
        <p:spPr>
          <a:xfrm>
            <a:off x="6581422" y="3106398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uniaxial invariants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3BFCF-2976-BA7C-2B68-8812356C472A}"/>
              </a:ext>
            </a:extLst>
          </p:cNvPr>
          <p:cNvSpPr txBox="1"/>
          <p:nvPr/>
        </p:nvSpPr>
        <p:spPr>
          <a:xfrm>
            <a:off x="6581422" y="3682860"/>
            <a:ext cx="23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shear invariants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1002E-BCE8-4276-0DDF-9268CBC83148}"/>
              </a:ext>
            </a:extLst>
          </p:cNvPr>
          <p:cNvSpPr txBox="1"/>
          <p:nvPr/>
        </p:nvSpPr>
        <p:spPr>
          <a:xfrm>
            <a:off x="3987153" y="4377126"/>
            <a:ext cx="760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 UT and SS invariants into </a:t>
            </a:r>
            <a:r>
              <a:rPr lang="en-US" dirty="0" err="1"/>
              <a:t>psi_model</a:t>
            </a:r>
            <a:r>
              <a:rPr lang="en-US" dirty="0"/>
              <a:t>, get uniaxial and simple shear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A1F17-846A-E260-65BA-242B494214C9}"/>
              </a:ext>
            </a:extLst>
          </p:cNvPr>
          <p:cNvSpPr txBox="1"/>
          <p:nvPr/>
        </p:nvSpPr>
        <p:spPr>
          <a:xfrm>
            <a:off x="8043334" y="5133012"/>
            <a:ext cx="403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derivatives of strain energy </a:t>
            </a:r>
            <a:r>
              <a:rPr lang="en-US" dirty="0" err="1"/>
              <a:t>fn</a:t>
            </a:r>
            <a:r>
              <a:rPr lang="en-US" dirty="0"/>
              <a:t> (Psi) with respect to I1, I2 for both UT and SS</a:t>
            </a:r>
          </a:p>
        </p:txBody>
      </p:sp>
    </p:spTree>
    <p:extLst>
      <p:ext uri="{BB962C8B-B14F-4D97-AF65-F5344CB8AC3E}">
        <p14:creationId xmlns:p14="http://schemas.microsoft.com/office/powerpoint/2010/main" val="338670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C9202-0D28-6CE9-D21D-89BC8C0F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841734-1240-5956-EDB0-2DD1CD19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5" y="1435295"/>
            <a:ext cx="9833275" cy="2787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0AEFD-77D2-7347-2480-C0AC067BF175}"/>
              </a:ext>
            </a:extLst>
          </p:cNvPr>
          <p:cNvSpPr txBox="1"/>
          <p:nvPr/>
        </p:nvSpPr>
        <p:spPr>
          <a:xfrm>
            <a:off x="451556" y="575733"/>
            <a:ext cx="657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P11 and P12 and make into a Lambda layer so can use as output</a:t>
            </a:r>
          </a:p>
          <a:p>
            <a:r>
              <a:rPr lang="en-US" dirty="0"/>
              <a:t>Lambda layer: arbitrary expression made into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C927A-B3E8-F4BE-21F1-5BD3A80CE540}"/>
              </a:ext>
            </a:extLst>
          </p:cNvPr>
          <p:cNvSpPr txBox="1"/>
          <p:nvPr/>
        </p:nvSpPr>
        <p:spPr>
          <a:xfrm>
            <a:off x="148925" y="4435982"/>
            <a:ext cx="675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UT, SS and combined (tension, compression, and shear)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78249-A255-7242-85A6-C122AD9920B1}"/>
              </a:ext>
            </a:extLst>
          </p:cNvPr>
          <p:cNvSpPr txBox="1"/>
          <p:nvPr/>
        </p:nvSpPr>
        <p:spPr>
          <a:xfrm>
            <a:off x="9982200" y="3429000"/>
            <a:ext cx="17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model</a:t>
            </a:r>
          </a:p>
        </p:txBody>
      </p:sp>
    </p:spTree>
    <p:extLst>
      <p:ext uri="{BB962C8B-B14F-4D97-AF65-F5344CB8AC3E}">
        <p14:creationId xmlns:p14="http://schemas.microsoft.com/office/powerpoint/2010/main" val="3515560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F035-349B-2D3D-64F5-CF37CCB1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Compile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131D-7E79-7B81-94E8-A5EFAD08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FCD6A9-A3FC-A27C-0D36-0C2E2B9B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9" y="1541591"/>
            <a:ext cx="8423316" cy="4951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AD413-8A6B-4631-F1FC-95E7CE1F1B27}"/>
              </a:ext>
            </a:extLst>
          </p:cNvPr>
          <p:cNvSpPr txBox="1"/>
          <p:nvPr/>
        </p:nvSpPr>
        <p:spPr>
          <a:xfrm>
            <a:off x="4255910" y="2099733"/>
            <a:ext cx="284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loss metric, optimizer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748AE-3D61-68DA-E841-589D57B0915D}"/>
              </a:ext>
            </a:extLst>
          </p:cNvPr>
          <p:cNvSpPr txBox="1"/>
          <p:nvPr/>
        </p:nvSpPr>
        <p:spPr>
          <a:xfrm>
            <a:off x="8748889" y="2944072"/>
            <a:ext cx="34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ES: early stopping if loss increasing instead of decreasing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EFB7C-CFBF-ED45-E4F2-38EFC7FFA1DA}"/>
              </a:ext>
            </a:extLst>
          </p:cNvPr>
          <p:cNvSpPr txBox="1"/>
          <p:nvPr/>
        </p:nvSpPr>
        <p:spPr>
          <a:xfrm>
            <a:off x="4707467" y="3722449"/>
            <a:ext cx="440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checkpoints used to save best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FE7D8-929F-767E-7E0E-CC6AEC6DAF05}"/>
              </a:ext>
            </a:extLst>
          </p:cNvPr>
          <p:cNvSpPr txBox="1"/>
          <p:nvPr/>
        </p:nvSpPr>
        <p:spPr>
          <a:xfrm>
            <a:off x="4602243" y="4733634"/>
            <a:ext cx="685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model.fit</a:t>
            </a:r>
            <a:r>
              <a:rPr lang="en-US" dirty="0"/>
              <a:t> – input/output pairs of data to train on, </a:t>
            </a:r>
            <a:r>
              <a:rPr lang="en-US" dirty="0" err="1"/>
              <a:t>sample_weight</a:t>
            </a:r>
            <a:r>
              <a:rPr lang="en-US" dirty="0"/>
              <a:t> is how much each sample is weighted in the loss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A1E5-30D9-18DB-6A7D-38D07CB3487B}"/>
              </a:ext>
            </a:extLst>
          </p:cNvPr>
          <p:cNvSpPr txBox="1"/>
          <p:nvPr/>
        </p:nvSpPr>
        <p:spPr>
          <a:xfrm>
            <a:off x="2998012" y="6311952"/>
            <a:ext cx="30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history variable stores the loss</a:t>
            </a:r>
          </a:p>
        </p:txBody>
      </p:sp>
    </p:spTree>
    <p:extLst>
      <p:ext uri="{BB962C8B-B14F-4D97-AF65-F5344CB8AC3E}">
        <p14:creationId xmlns:p14="http://schemas.microsoft.com/office/powerpoint/2010/main" val="346990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212EB1-2A3B-D043-2AD1-BFBC79B7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461122"/>
            <a:ext cx="8333650" cy="4183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56736-1F2B-0A03-4DC6-6D675C26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Plot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4D717-AA41-3156-7271-97D27AF7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E3A2AC-87FC-01F8-1D3F-0165D168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594"/>
          <a:stretch/>
        </p:blipFill>
        <p:spPr>
          <a:xfrm>
            <a:off x="168899" y="1381005"/>
            <a:ext cx="8333651" cy="990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5A06F-6612-A3B9-9B2A-1E0633CD518C}"/>
              </a:ext>
            </a:extLst>
          </p:cNvPr>
          <p:cNvSpPr txBox="1"/>
          <p:nvPr/>
        </p:nvSpPr>
        <p:spPr>
          <a:xfrm>
            <a:off x="5721296" y="3387379"/>
            <a:ext cx="219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weights all zero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EEEB1-E707-BD86-605E-DC83CF8A6DA9}"/>
              </a:ext>
            </a:extLst>
          </p:cNvPr>
          <p:cNvSpPr txBox="1"/>
          <p:nvPr/>
        </p:nvSpPr>
        <p:spPr>
          <a:xfrm>
            <a:off x="7999666" y="5016149"/>
            <a:ext cx="291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each term’s contribution</a:t>
            </a:r>
          </a:p>
        </p:txBody>
      </p:sp>
    </p:spTree>
    <p:extLst>
      <p:ext uri="{BB962C8B-B14F-4D97-AF65-F5344CB8AC3E}">
        <p14:creationId xmlns:p14="http://schemas.microsoft.com/office/powerpoint/2010/main" val="398236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7127-D189-8E37-5FEC-8CBA3244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0134B-7B69-800F-D9D0-EF481BDFA5B2}"/>
              </a:ext>
            </a:extLst>
          </p:cNvPr>
          <p:cNvSpPr txBox="1"/>
          <p:nvPr/>
        </p:nvSpPr>
        <p:spPr>
          <a:xfrm>
            <a:off x="126477" y="161084"/>
            <a:ext cx="549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the colormap, set axis limits and layouts, save figure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A0E5F4-1581-9707-C203-E653D7A4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6" y="530416"/>
            <a:ext cx="10607693" cy="59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90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50E7-47AB-C543-0D4C-945ECB97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Model training – user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A694-8EBB-0646-FCA6-664A05BB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EB85CAC-8C5A-2B38-4D24-01822589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" y="1569080"/>
            <a:ext cx="10764078" cy="46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93564-3E93-46CE-6155-EF3F504A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FAE47F7-019E-29A0-5597-3BEB5ECB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0" y="577362"/>
            <a:ext cx="72390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7B34B-ECA3-608C-B5CB-508291FD4C16}"/>
              </a:ext>
            </a:extLst>
          </p:cNvPr>
          <p:cNvSpPr txBox="1"/>
          <p:nvPr/>
        </p:nvSpPr>
        <p:spPr>
          <a:xfrm>
            <a:off x="803030" y="3396707"/>
            <a:ext cx="590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file directories to save results and trained models</a:t>
            </a:r>
          </a:p>
          <a:p>
            <a:r>
              <a:rPr lang="en-US" dirty="0"/>
              <a:t>will go to wherever `path’ directs to (from beginning of code)</a:t>
            </a:r>
          </a:p>
        </p:txBody>
      </p:sp>
    </p:spTree>
    <p:extLst>
      <p:ext uri="{BB962C8B-B14F-4D97-AF65-F5344CB8AC3E}">
        <p14:creationId xmlns:p14="http://schemas.microsoft.com/office/powerpoint/2010/main" val="461972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5E190A-31BA-62E8-D6C0-62E42C9D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139855"/>
            <a:ext cx="8660601" cy="48440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BF16D-7334-29CA-3514-9E91773D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4C939-9E7C-02FD-39B8-4CB7D5875BFF}"/>
              </a:ext>
            </a:extLst>
          </p:cNvPr>
          <p:cNvSpPr txBox="1"/>
          <p:nvPr/>
        </p:nvSpPr>
        <p:spPr>
          <a:xfrm>
            <a:off x="406400" y="701114"/>
            <a:ext cx="603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through </a:t>
            </a:r>
            <a:r>
              <a:rPr lang="en-US" b="1" dirty="0"/>
              <a:t>regions</a:t>
            </a:r>
            <a:r>
              <a:rPr lang="en-US" dirty="0"/>
              <a:t> and </a:t>
            </a:r>
            <a:r>
              <a:rPr lang="en-US" b="1" dirty="0"/>
              <a:t>loading modes </a:t>
            </a:r>
            <a:r>
              <a:rPr lang="en-US" dirty="0"/>
              <a:t>(sets of training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85B23-9F46-D638-D9C6-895982BCDCBB}"/>
              </a:ext>
            </a:extLst>
          </p:cNvPr>
          <p:cNvSpPr txBox="1"/>
          <p:nvPr/>
        </p:nvSpPr>
        <p:spPr>
          <a:xfrm>
            <a:off x="496711" y="6042905"/>
            <a:ext cx="1047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Get stress/stretch pairs. 2. Build invariant or stretch-based model. 3. Build uniaxial and simple shear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06F23-D70A-3343-4908-9AE5615E834E}"/>
              </a:ext>
            </a:extLst>
          </p:cNvPr>
          <p:cNvSpPr txBox="1"/>
          <p:nvPr/>
        </p:nvSpPr>
        <p:spPr>
          <a:xfrm>
            <a:off x="406400" y="170040"/>
            <a:ext cx="293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Putting it all together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BC247-1C5C-4E84-3637-2622B46C1636}"/>
              </a:ext>
            </a:extLst>
          </p:cNvPr>
          <p:cNvSpPr txBox="1"/>
          <p:nvPr/>
        </p:nvSpPr>
        <p:spPr>
          <a:xfrm>
            <a:off x="7557107" y="4278489"/>
            <a:ext cx="210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for a given brain region</a:t>
            </a:r>
          </a:p>
        </p:txBody>
      </p:sp>
    </p:spTree>
    <p:extLst>
      <p:ext uri="{BB962C8B-B14F-4D97-AF65-F5344CB8AC3E}">
        <p14:creationId xmlns:p14="http://schemas.microsoft.com/office/powerpoint/2010/main" val="1449147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860C-B5A4-D919-563E-B9E3FE1A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BC8046-2413-9683-74C2-5600740B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1321449"/>
            <a:ext cx="8932133" cy="4775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2F-A786-00F7-D9E5-6961E4832AAA}"/>
              </a:ext>
            </a:extLst>
          </p:cNvPr>
          <p:cNvSpPr txBox="1"/>
          <p:nvPr/>
        </p:nvSpPr>
        <p:spPr>
          <a:xfrm>
            <a:off x="9199143" y="1128889"/>
            <a:ext cx="259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saves summary of model architecture (what layers are built)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AC3C5-9BD9-DC3F-EDFF-2334918D46B4}"/>
              </a:ext>
            </a:extLst>
          </p:cNvPr>
          <p:cNvSpPr txBox="1"/>
          <p:nvPr/>
        </p:nvSpPr>
        <p:spPr>
          <a:xfrm>
            <a:off x="9199143" y="2153821"/>
            <a:ext cx="281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input/output data, sample weights, and assign correct model type (SS or UT)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BFF77-C32E-C737-D623-0BA34B46556C}"/>
              </a:ext>
            </a:extLst>
          </p:cNvPr>
          <p:cNvSpPr txBox="1"/>
          <p:nvPr/>
        </p:nvSpPr>
        <p:spPr>
          <a:xfrm>
            <a:off x="9199143" y="3524410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&amp; fit data</a:t>
            </a:r>
          </a:p>
          <a:p>
            <a:r>
              <a:rPr lang="en-US" dirty="0"/>
              <a:t>load best saved model weights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845FF-2007-4836-C45F-7F0DFA03843B}"/>
              </a:ext>
            </a:extLst>
          </p:cNvPr>
          <p:cNvSpPr txBox="1"/>
          <p:nvPr/>
        </p:nvSpPr>
        <p:spPr>
          <a:xfrm>
            <a:off x="4825596" y="431539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the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75784-2D81-6676-AB7A-DBC2BBD6A553}"/>
              </a:ext>
            </a:extLst>
          </p:cNvPr>
          <p:cNvSpPr txBox="1"/>
          <p:nvPr/>
        </p:nvSpPr>
        <p:spPr>
          <a:xfrm>
            <a:off x="6502835" y="5596935"/>
            <a:ext cx="248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pre-trained 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8E70F-2784-CDAC-5408-CD9C5C5134CC}"/>
              </a:ext>
            </a:extLst>
          </p:cNvPr>
          <p:cNvSpPr txBox="1"/>
          <p:nvPr/>
        </p:nvSpPr>
        <p:spPr>
          <a:xfrm>
            <a:off x="349956" y="528568"/>
            <a:ext cx="938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Determine the correct training data and model type (SS, UT). 5. Compile &amp; fit model. 6. Plot loss</a:t>
            </a:r>
          </a:p>
        </p:txBody>
      </p:sp>
    </p:spTree>
    <p:extLst>
      <p:ext uri="{BB962C8B-B14F-4D97-AF65-F5344CB8AC3E}">
        <p14:creationId xmlns:p14="http://schemas.microsoft.com/office/powerpoint/2010/main" val="183467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C217-118A-EAAF-1CC1-F799A0E9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0A2E-0583-6702-86C3-E55D915D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8F7015-8451-CD73-BE1D-93031147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203"/>
            <a:ext cx="7772400" cy="1333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A6DF3-7BA9-16F2-7BB7-2BFB5764567A}"/>
              </a:ext>
            </a:extLst>
          </p:cNvPr>
          <p:cNvSpPr txBox="1"/>
          <p:nvPr/>
        </p:nvSpPr>
        <p:spPr>
          <a:xfrm>
            <a:off x="838200" y="4196861"/>
            <a:ext cx="579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installations required to run – all cloud-based computing</a:t>
            </a:r>
          </a:p>
        </p:txBody>
      </p:sp>
    </p:spTree>
    <p:extLst>
      <p:ext uri="{BB962C8B-B14F-4D97-AF65-F5344CB8AC3E}">
        <p14:creationId xmlns:p14="http://schemas.microsoft.com/office/powerpoint/2010/main" val="1654732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93B39-FDD8-41F2-65DD-6610D59D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B4E99-5EF6-DEE0-9388-256A68DC4BA6}"/>
              </a:ext>
            </a:extLst>
          </p:cNvPr>
          <p:cNvSpPr txBox="1"/>
          <p:nvPr/>
        </p:nvSpPr>
        <p:spPr>
          <a:xfrm>
            <a:off x="395111" y="630132"/>
            <a:ext cx="702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model.predict</a:t>
            </a:r>
            <a:r>
              <a:rPr lang="en-US" dirty="0"/>
              <a:t> to get stress prediction. 8. Print out the trained weights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CA2B277-27E7-279F-7E19-7262FD37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0" y="1200842"/>
            <a:ext cx="9196265" cy="52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0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363A9-7F1A-828C-5C1F-A7393BD6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D7CEF-90C5-5307-21EE-C6D480B71388}"/>
              </a:ext>
            </a:extLst>
          </p:cNvPr>
          <p:cNvSpPr txBox="1"/>
          <p:nvPr/>
        </p:nvSpPr>
        <p:spPr>
          <a:xfrm>
            <a:off x="0" y="601512"/>
            <a:ext cx="117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 Get the trained weights. 10. Plot the results. 11. Find the R</a:t>
            </a:r>
            <a:r>
              <a:rPr lang="en-US" baseline="30000" dirty="0"/>
              <a:t>2</a:t>
            </a:r>
            <a:r>
              <a:rPr lang="en-US" dirty="0"/>
              <a:t> between actual and predicted. 12. Save weights and R</a:t>
            </a:r>
            <a:r>
              <a:rPr lang="en-US" baseline="30000" dirty="0"/>
              <a:t>2</a:t>
            </a:r>
            <a:r>
              <a:rPr lang="en-US" dirty="0"/>
              <a:t> values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886D4CA-A5F8-F0B4-F29D-84FAD45C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55"/>
          <a:stretch/>
        </p:blipFill>
        <p:spPr>
          <a:xfrm>
            <a:off x="152399" y="1111572"/>
            <a:ext cx="9753601" cy="5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3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C4D1-66E0-B9DC-6E31-4D94DD70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8AA51-EDF7-F19B-5F1D-6699CD7D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graph on a white background&#10;&#10;Description automatically generated">
            <a:extLst>
              <a:ext uri="{FF2B5EF4-FFF2-40B4-BE49-F238E27FC236}">
                <a16:creationId xmlns:a16="http://schemas.microsoft.com/office/drawing/2014/main" id="{E5DD89DD-429D-E60B-0450-F4B71EE79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2" y="1619514"/>
            <a:ext cx="4881263" cy="4919398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52D4F7D-CD04-71CF-5264-A8383F60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50" y="2183695"/>
            <a:ext cx="4635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09A3B-F328-29BA-A4EA-C5305C37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65" y="397778"/>
            <a:ext cx="10285208" cy="6074889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8C0B4D02-334D-DC99-3ADE-0A88F0939BF6}"/>
              </a:ext>
            </a:extLst>
          </p:cNvPr>
          <p:cNvSpPr txBox="1"/>
          <p:nvPr/>
        </p:nvSpPr>
        <p:spPr>
          <a:xfrm>
            <a:off x="238539" y="1336017"/>
            <a:ext cx="89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5EB9D63-DE85-ECF8-5FC2-73BA9B742624}"/>
              </a:ext>
            </a:extLst>
          </p:cNvPr>
          <p:cNvSpPr txBox="1"/>
          <p:nvPr/>
        </p:nvSpPr>
        <p:spPr>
          <a:xfrm>
            <a:off x="213089" y="3019927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compression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AAABFF2-ADDF-15F4-1179-4C8BCCEC22CE}"/>
              </a:ext>
            </a:extLst>
          </p:cNvPr>
          <p:cNvSpPr txBox="1"/>
          <p:nvPr/>
        </p:nvSpPr>
        <p:spPr>
          <a:xfrm>
            <a:off x="238539" y="458181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shear</a:t>
            </a:r>
          </a:p>
        </p:txBody>
      </p:sp>
      <p:sp>
        <p:nvSpPr>
          <p:cNvPr id="421" name="Slide Number Placeholder 24">
            <a:extLst>
              <a:ext uri="{FF2B5EF4-FFF2-40B4-BE49-F238E27FC236}">
                <a16:creationId xmlns:a16="http://schemas.microsoft.com/office/drawing/2014/main" id="{71D70695-F053-A9D7-79C4-F9361006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548" y="649036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1D5E1-34C0-E348-B7DA-4A84A21373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8133-8551-D6E3-A243-5948E14928BB}"/>
              </a:ext>
            </a:extLst>
          </p:cNvPr>
          <p:cNvSpPr txBox="1"/>
          <p:nvPr/>
        </p:nvSpPr>
        <p:spPr>
          <a:xfrm>
            <a:off x="82316" y="47733"/>
            <a:ext cx="316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Putting the figures all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63178-05B1-E8E9-CF26-0AF92E19224F}"/>
              </a:ext>
            </a:extLst>
          </p:cNvPr>
          <p:cNvSpPr txBox="1"/>
          <p:nvPr/>
        </p:nvSpPr>
        <p:spPr>
          <a:xfrm>
            <a:off x="474860" y="5959029"/>
            <a:ext cx="81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341566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9589-54E0-B37F-233E-7B7FE98F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D16B-BD4D-25FE-2D29-7625DE3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Play with # of epochs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at different brain regions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Switch between invariant and stretch-based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Constrain the stretch-based model to just the Mooney Rivlin model (stretch powers: +2 and -2) or the neo-Hooke (+2) or Blatz Ko model (-2). Note: the color bar will change because the number of terms changes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Need to uncomment part of the plotting code and use the correct index to get the same colors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you have your own data: put it in the same format as the provided excel sheet, change the plotting ranges, and try running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CC643-C424-34A5-DBD0-3B8B8CEF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9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7190-F21C-5536-4C41-3D97BF9D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Load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33A92-F9A1-CA1E-C476-4C94A78D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748D5EC-30DA-A288-DE53-020F0FF1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9" y="1850588"/>
            <a:ext cx="3556000" cy="57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E9F1B-CE63-A1BC-9426-F9292017907E}"/>
              </a:ext>
            </a:extLst>
          </p:cNvPr>
          <p:cNvSpPr txBox="1"/>
          <p:nvPr/>
        </p:nvSpPr>
        <p:spPr>
          <a:xfrm>
            <a:off x="234139" y="2716268"/>
            <a:ext cx="572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to click </a:t>
            </a:r>
            <a:r>
              <a:rPr lang="en-US" b="1" dirty="0"/>
              <a:t>restart runtime</a:t>
            </a:r>
            <a:r>
              <a:rPr lang="en-US" dirty="0"/>
              <a:t> after installation finishes</a:t>
            </a: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DC7BCFF-FD72-12AD-F666-8EA571F7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9" y="3270737"/>
            <a:ext cx="6020288" cy="2772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ABBD1C-C73D-F25D-87A8-B19DC64CBAC9}"/>
              </a:ext>
            </a:extLst>
          </p:cNvPr>
          <p:cNvSpPr txBox="1"/>
          <p:nvPr/>
        </p:nvSpPr>
        <p:spPr>
          <a:xfrm>
            <a:off x="234139" y="6180449"/>
            <a:ext cx="392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go to runtime &gt; restart runtime</a:t>
            </a:r>
          </a:p>
        </p:txBody>
      </p:sp>
    </p:spTree>
    <p:extLst>
      <p:ext uri="{BB962C8B-B14F-4D97-AF65-F5344CB8AC3E}">
        <p14:creationId xmlns:p14="http://schemas.microsoft.com/office/powerpoint/2010/main" val="267146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7190-F21C-5536-4C41-3D97BF9D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Load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33A92-F9A1-CA1E-C476-4C94A78D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17670-80FD-FE04-D5BA-F32E2BE2DC07}"/>
              </a:ext>
            </a:extLst>
          </p:cNvPr>
          <p:cNvSpPr txBox="1"/>
          <p:nvPr/>
        </p:nvSpPr>
        <p:spPr>
          <a:xfrm>
            <a:off x="6498191" y="4737211"/>
            <a:ext cx="3484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Double-check the matplotlib version is correct (3.2.2) or this code will not work!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0574A-904E-A43F-3C3C-82062B851BE6}"/>
              </a:ext>
            </a:extLst>
          </p:cNvPr>
          <p:cNvSpPr txBox="1"/>
          <p:nvPr/>
        </p:nvSpPr>
        <p:spPr>
          <a:xfrm>
            <a:off x="6498191" y="1956518"/>
            <a:ext cx="44424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matplotlib: plotting</a:t>
            </a:r>
          </a:p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: math functions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: neural network</a:t>
            </a:r>
          </a:p>
          <a:p>
            <a:endParaRPr lang="en-US" dirty="0"/>
          </a:p>
          <a:p>
            <a:r>
              <a:rPr lang="en-US" dirty="0"/>
              <a:t>pandas: data manipulation from csv/excel file</a:t>
            </a:r>
          </a:p>
          <a:p>
            <a:endParaRPr lang="en-US" dirty="0"/>
          </a:p>
          <a:p>
            <a:r>
              <a:rPr lang="en-US" dirty="0" err="1"/>
              <a:t>sklearn</a:t>
            </a:r>
            <a:r>
              <a:rPr lang="en-US" dirty="0"/>
              <a:t>: data analysis functions</a:t>
            </a: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46991E-B569-8095-9824-9EE3870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9" y="1761204"/>
            <a:ext cx="5861861" cy="37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F6A7-E7CC-ED04-3695-383C883A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01349-354F-33F8-70A5-863C8ECD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D8E415-F3F9-8F12-CB85-3500F726C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963"/>
            <a:ext cx="10515600" cy="10905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8256D-67A2-402F-BAD1-01C13BA7D216}"/>
              </a:ext>
            </a:extLst>
          </p:cNvPr>
          <p:cNvSpPr txBox="1"/>
          <p:nvPr/>
        </p:nvSpPr>
        <p:spPr>
          <a:xfrm>
            <a:off x="838200" y="3071744"/>
            <a:ext cx="878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`path’ to the location where you uploaded the input folder and code in Google drive</a:t>
            </a:r>
          </a:p>
        </p:txBody>
      </p:sp>
    </p:spTree>
    <p:extLst>
      <p:ext uri="{BB962C8B-B14F-4D97-AF65-F5344CB8AC3E}">
        <p14:creationId xmlns:p14="http://schemas.microsoft.com/office/powerpoint/2010/main" val="297167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C939-CEB1-C8C4-9506-103219AC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5747E-86BB-65F3-DE24-BE0E40D7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896" y="6350068"/>
            <a:ext cx="2743200" cy="365125"/>
          </a:xfrm>
        </p:spPr>
        <p:txBody>
          <a:bodyPr/>
          <a:lstStyle/>
          <a:p>
            <a:fld id="{8921D5E1-34C0-E348-B7DA-4A84A213730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118B04BA-1FDD-330E-F695-281D8C86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46" y="1146175"/>
            <a:ext cx="3873500" cy="557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5DB60-ECB4-C2EE-AB85-E746F8632E2C}"/>
              </a:ext>
            </a:extLst>
          </p:cNvPr>
          <p:cNvSpPr txBox="1"/>
          <p:nvPr/>
        </p:nvSpPr>
        <p:spPr>
          <a:xfrm>
            <a:off x="4154555" y="416265"/>
            <a:ext cx="9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uniaxial stretch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8B984-F268-D1C0-7305-B2CBBD1D5DB9}"/>
              </a:ext>
            </a:extLst>
          </p:cNvPr>
          <p:cNvSpPr txBox="1"/>
          <p:nvPr/>
        </p:nvSpPr>
        <p:spPr>
          <a:xfrm>
            <a:off x="5118650" y="416265"/>
            <a:ext cx="9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uniaxial stress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55F4C-FC88-C0AB-F4E7-854F4BCBDDFD}"/>
              </a:ext>
            </a:extLst>
          </p:cNvPr>
          <p:cNvSpPr txBox="1"/>
          <p:nvPr/>
        </p:nvSpPr>
        <p:spPr>
          <a:xfrm>
            <a:off x="5975074" y="416265"/>
            <a:ext cx="9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shear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D0110-F557-C6F3-69AB-477DFE504278}"/>
              </a:ext>
            </a:extLst>
          </p:cNvPr>
          <p:cNvSpPr txBox="1"/>
          <p:nvPr/>
        </p:nvSpPr>
        <p:spPr>
          <a:xfrm>
            <a:off x="6863191" y="416265"/>
            <a:ext cx="9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 stress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BF34C-D89D-EE8A-91A2-E556423E80CA}"/>
              </a:ext>
            </a:extLst>
          </p:cNvPr>
          <p:cNvSpPr txBox="1"/>
          <p:nvPr/>
        </p:nvSpPr>
        <p:spPr>
          <a:xfrm>
            <a:off x="7835846" y="1281600"/>
            <a:ext cx="323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pandas reads first row as 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58F11-3229-D8BD-A67A-67CF3F42B8F1}"/>
              </a:ext>
            </a:extLst>
          </p:cNvPr>
          <p:cNvSpPr txBox="1"/>
          <p:nvPr/>
        </p:nvSpPr>
        <p:spPr>
          <a:xfrm>
            <a:off x="7827285" y="2098683"/>
            <a:ext cx="419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starts at index [3] when reading in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7844A-90B2-DDCE-A44C-050ADB56563A}"/>
              </a:ext>
            </a:extLst>
          </p:cNvPr>
          <p:cNvSpPr txBox="1"/>
          <p:nvPr/>
        </p:nvSpPr>
        <p:spPr>
          <a:xfrm>
            <a:off x="2068169" y="5347673"/>
            <a:ext cx="19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stretch/stress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B7C69-A726-46AD-EE12-77A00D10A83F}"/>
              </a:ext>
            </a:extLst>
          </p:cNvPr>
          <p:cNvSpPr txBox="1"/>
          <p:nvPr/>
        </p:nvSpPr>
        <p:spPr>
          <a:xfrm>
            <a:off x="9801625" y="5342493"/>
            <a:ext cx="19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shear is symmetric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FB4FD-6E48-89F0-5DBF-885B2E1ECA0D}"/>
              </a:ext>
            </a:extLst>
          </p:cNvPr>
          <p:cNvCxnSpPr/>
          <p:nvPr/>
        </p:nvCxnSpPr>
        <p:spPr>
          <a:xfrm flipH="1" flipV="1">
            <a:off x="7921485" y="4949687"/>
            <a:ext cx="2216426" cy="39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1831F-1CA5-1F7D-13CC-9D9F3EE5C3B8}"/>
              </a:ext>
            </a:extLst>
          </p:cNvPr>
          <p:cNvCxnSpPr>
            <a:cxnSpLocks/>
          </p:cNvCxnSpPr>
          <p:nvPr/>
        </p:nvCxnSpPr>
        <p:spPr>
          <a:xfrm flipH="1">
            <a:off x="7893410" y="5711825"/>
            <a:ext cx="2244501" cy="45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E664C3-FAA7-2CFC-1314-2C3F0CDA4454}"/>
              </a:ext>
            </a:extLst>
          </p:cNvPr>
          <p:cNvSpPr/>
          <p:nvPr/>
        </p:nvSpPr>
        <p:spPr>
          <a:xfrm>
            <a:off x="4154554" y="5476460"/>
            <a:ext cx="3672731" cy="168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2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DDA8D-F908-A119-620B-8D2FBED8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D5E1-34C0-E348-B7DA-4A84A213730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891655-0886-731A-DEDA-DB46053A2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60"/>
          <a:stretch/>
        </p:blipFill>
        <p:spPr>
          <a:xfrm>
            <a:off x="1879600" y="1535726"/>
            <a:ext cx="7772400" cy="2157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E78C27-97DF-4AAF-EC9B-DE9E58508605}"/>
              </a:ext>
            </a:extLst>
          </p:cNvPr>
          <p:cNvSpPr txBox="1"/>
          <p:nvPr/>
        </p:nvSpPr>
        <p:spPr>
          <a:xfrm>
            <a:off x="3339547" y="4339603"/>
            <a:ext cx="458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dropna</a:t>
            </a:r>
            <a:r>
              <a:rPr lang="en-US" dirty="0"/>
              <a:t>() means all empty cells aren’t included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1D586-9205-07AD-230C-85D7B71AF8F3}"/>
              </a:ext>
            </a:extLst>
          </p:cNvPr>
          <p:cNvSpPr txBox="1"/>
          <p:nvPr/>
        </p:nvSpPr>
        <p:spPr>
          <a:xfrm>
            <a:off x="1493458" y="5037453"/>
            <a:ext cx="920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lambda, P11 (uniaxial stress), gamma, P12 (shear stress) data for each region when called</a:t>
            </a:r>
          </a:p>
        </p:txBody>
      </p:sp>
    </p:spTree>
    <p:extLst>
      <p:ext uri="{BB962C8B-B14F-4D97-AF65-F5344CB8AC3E}">
        <p14:creationId xmlns:p14="http://schemas.microsoft.com/office/powerpoint/2010/main" val="27072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9A8805-EC7A-653C-C41A-6517D7944FC3}"/>
              </a:ext>
            </a:extLst>
          </p:cNvPr>
          <p:cNvSpPr/>
          <p:nvPr/>
        </p:nvSpPr>
        <p:spPr>
          <a:xfrm>
            <a:off x="934278" y="1293914"/>
            <a:ext cx="543339" cy="49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454A48-F653-6989-F1DE-01EA03AD11B4}"/>
              </a:ext>
            </a:extLst>
          </p:cNvPr>
          <p:cNvGrpSpPr/>
          <p:nvPr/>
        </p:nvGrpSpPr>
        <p:grpSpPr>
          <a:xfrm>
            <a:off x="934278" y="734193"/>
            <a:ext cx="6033279" cy="4677164"/>
            <a:chOff x="583096" y="1364974"/>
            <a:chExt cx="5784573" cy="4216675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1E0299C1-D6D3-04AA-33F8-FE4C6EB80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91" r="1743"/>
            <a:stretch/>
          </p:blipFill>
          <p:spPr>
            <a:xfrm>
              <a:off x="774700" y="1590258"/>
              <a:ext cx="5228535" cy="399139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DE2BB8-C199-FC31-3B7E-2242D35A377D}"/>
                </a:ext>
              </a:extLst>
            </p:cNvPr>
            <p:cNvSpPr/>
            <p:nvPr/>
          </p:nvSpPr>
          <p:spPr>
            <a:xfrm>
              <a:off x="583096" y="1364974"/>
              <a:ext cx="543339" cy="490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24457B-930B-0DDC-8CB9-7EC6D365310F}"/>
                </a:ext>
              </a:extLst>
            </p:cNvPr>
            <p:cNvSpPr/>
            <p:nvPr/>
          </p:nvSpPr>
          <p:spPr>
            <a:xfrm>
              <a:off x="5824330" y="1517374"/>
              <a:ext cx="543339" cy="490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" name="Picture 12" descr="A picture containing indoor, chocolate&#10;&#10;Description automatically generated">
            <a:extLst>
              <a:ext uri="{FF2B5EF4-FFF2-40B4-BE49-F238E27FC236}">
                <a16:creationId xmlns:a16="http://schemas.microsoft.com/office/drawing/2014/main" id="{00BAFC33-6ED5-39D3-38F2-932D8A59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522" y="1502276"/>
            <a:ext cx="2053834" cy="19267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BDD807-8CB8-2945-6E47-369CA7171B89}"/>
              </a:ext>
            </a:extLst>
          </p:cNvPr>
          <p:cNvSpPr txBox="1"/>
          <p:nvPr/>
        </p:nvSpPr>
        <p:spPr>
          <a:xfrm>
            <a:off x="683797" y="5053403"/>
            <a:ext cx="714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Grey matter: cortex (C), basal ganglia (BG)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White matter: corona radiata (CR), corpus callosum (CC)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B91BE-4275-E447-34C5-E25F3D470843}"/>
              </a:ext>
            </a:extLst>
          </p:cNvPr>
          <p:cNvSpPr txBox="1"/>
          <p:nvPr/>
        </p:nvSpPr>
        <p:spPr>
          <a:xfrm>
            <a:off x="8614167" y="3945408"/>
            <a:ext cx="17730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shear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CD72DFB-AB89-BF59-9E71-C1734F24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439" y="3668802"/>
            <a:ext cx="505925" cy="10624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7A31DD9-820D-44C5-9119-9B1D76F8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742" y="4451955"/>
            <a:ext cx="514388" cy="9258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0B1B230-72B9-B51F-F9F4-A26053780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245" y="5210850"/>
            <a:ext cx="514388" cy="92589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E3AE194-CA6A-F148-0438-B471F6EB3F16}"/>
              </a:ext>
            </a:extLst>
          </p:cNvPr>
          <p:cNvSpPr txBox="1"/>
          <p:nvPr/>
        </p:nvSpPr>
        <p:spPr>
          <a:xfrm>
            <a:off x="0" y="6550223"/>
            <a:ext cx="4934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Figures and data from: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Budday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Acta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Biomaterialia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2016.</a:t>
            </a:r>
          </a:p>
        </p:txBody>
      </p:sp>
      <p:sp>
        <p:nvSpPr>
          <p:cNvPr id="54" name="Slide Number Placeholder 24">
            <a:extLst>
              <a:ext uri="{FF2B5EF4-FFF2-40B4-BE49-F238E27FC236}">
                <a16:creationId xmlns:a16="http://schemas.microsoft.com/office/drawing/2014/main" id="{338C55B8-FEF0-B695-D5F6-454B081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5548" y="649036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21D5E1-34C0-E348-B7DA-4A84A21373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6CA3A-B152-EB3A-F4F9-82CD4BF5BA0B}"/>
              </a:ext>
            </a:extLst>
          </p:cNvPr>
          <p:cNvSpPr txBox="1"/>
          <p:nvPr/>
        </p:nvSpPr>
        <p:spPr>
          <a:xfrm>
            <a:off x="1815437" y="186933"/>
            <a:ext cx="8561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Brain tissue assumptions: isotropic, incompressible</a:t>
            </a:r>
          </a:p>
        </p:txBody>
      </p:sp>
    </p:spTree>
    <p:extLst>
      <p:ext uri="{BB962C8B-B14F-4D97-AF65-F5344CB8AC3E}">
        <p14:creationId xmlns:p14="http://schemas.microsoft.com/office/powerpoint/2010/main" val="1536665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"/>
  <p:tag name="ORIGINALWIDTH" val="221"/>
  <p:tag name="OUTPUTTYPE" val="PDF"/>
  <p:tag name="IGUANATEXVERSION" val="160"/>
  <p:tag name="LATEXADDIN" val="\documentclass{article}&#10;\usepackage{amsmath}&#10;\pagestyle{empty}&#10;\begin{document}&#10;&#10;$  L %(\vec{\theta} ; \boldsymbol{F})&#10;= \frac{1}{n_{\rm{train}}} \!\!\sum_{i=1}^{n_{\rm{train}}}\!\!&#10;||\boldsymbol{P}(\boldsymbol{F}_i) - \hat{\boldsymbol{P}}_i ||^2 &#10;+              \alpha_1  ||W||_1   &#10;%+ \frac{1}{2}  \alpha_2  ||W||_2^2 &#10;\rightarrow \mbox{min} $&#10;&#10;&#10;\end{document}"/>
  <p:tag name="IGUANATEXSIZE" val="20"/>
  <p:tag name="IGUANATEXCURSOR" val="345"/>
  <p:tag name="TRANSPARENCY" val="True"/>
  <p:tag name="LATEXENGINEID" val="0"/>
  <p:tag name="TEMPFOLDER" val="/private/var/folders/kt/jrv2g0953hlcvlhqvmptpnnm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8011</TotalTime>
  <Words>1338</Words>
  <Application>Microsoft Macintosh PowerPoint</Application>
  <PresentationFormat>Widescreen</PresentationFormat>
  <Paragraphs>203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SFMono-Regular</vt:lpstr>
      <vt:lpstr>1_Office Theme</vt:lpstr>
      <vt:lpstr>Constitutive Artificial Neural Network Coding Workshop</vt:lpstr>
      <vt:lpstr>Download from Github</vt:lpstr>
      <vt:lpstr>Google Colab</vt:lpstr>
      <vt:lpstr>0. Load packages</vt:lpstr>
      <vt:lpstr>0. Load packages</vt:lpstr>
      <vt:lpstr>Using Colab</vt:lpstr>
      <vt:lpstr>1. Load Data</vt:lpstr>
      <vt:lpstr>PowerPoint Presentation</vt:lpstr>
      <vt:lpstr>PowerPoint Presentation</vt:lpstr>
      <vt:lpstr>PowerPoint Presentation</vt:lpstr>
      <vt:lpstr>PowerPoint Presentation</vt:lpstr>
      <vt:lpstr>Regularization</vt:lpstr>
      <vt:lpstr>2. Constitutive Artificial Neural Networks</vt:lpstr>
      <vt:lpstr>2a. Strain Energy Model – Invariant based</vt:lpstr>
      <vt:lpstr>PowerPoint Presentation</vt:lpstr>
      <vt:lpstr>PowerPoint Presentation</vt:lpstr>
      <vt:lpstr>2b. Strain Energy Model – Principal-stretch based</vt:lpstr>
      <vt:lpstr>PowerPoint Presentation</vt:lpstr>
      <vt:lpstr>PowerPoint Presentation</vt:lpstr>
      <vt:lpstr>3. Stress models</vt:lpstr>
      <vt:lpstr>PowerPoint Presentation</vt:lpstr>
      <vt:lpstr>PowerPoint Presentation</vt:lpstr>
      <vt:lpstr>4. Compile model</vt:lpstr>
      <vt:lpstr>5. Plot functions</vt:lpstr>
      <vt:lpstr>PowerPoint Presentation</vt:lpstr>
      <vt:lpstr>6. Model training – user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results</vt:lpstr>
      <vt:lpstr>PowerPoint Presentation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Constitutive Artificial Neural Network Coding Workshop</dc:title>
  <dc:creator>Skyler St. Pierre</dc:creator>
  <cp:lastModifiedBy>Skyler St. Pierre</cp:lastModifiedBy>
  <cp:revision>18</cp:revision>
  <dcterms:created xsi:type="dcterms:W3CDTF">2023-07-19T18:40:41Z</dcterms:created>
  <dcterms:modified xsi:type="dcterms:W3CDTF">2023-09-13T12:37:49Z</dcterms:modified>
</cp:coreProperties>
</file>